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1"/>
  </p:sldMasterIdLst>
  <p:notesMasterIdLst>
    <p:notesMasterId r:id="rId48"/>
  </p:notesMasterIdLst>
  <p:handoutMasterIdLst>
    <p:handoutMasterId r:id="rId49"/>
  </p:handoutMasterIdLst>
  <p:sldIdLst>
    <p:sldId id="257" r:id="rId2"/>
    <p:sldId id="259" r:id="rId3"/>
    <p:sldId id="260" r:id="rId4"/>
    <p:sldId id="261" r:id="rId5"/>
    <p:sldId id="262" r:id="rId6"/>
    <p:sldId id="301" r:id="rId7"/>
    <p:sldId id="263" r:id="rId8"/>
    <p:sldId id="30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3" r:id="rId47"/>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59" autoAdjust="0"/>
    <p:restoredTop sz="69668" autoAdjust="0"/>
  </p:normalViewPr>
  <p:slideViewPr>
    <p:cSldViewPr>
      <p:cViewPr varScale="1">
        <p:scale>
          <a:sx n="74" d="100"/>
          <a:sy n="74" d="100"/>
        </p:scale>
        <p:origin x="-2382" y="-90"/>
      </p:cViewPr>
      <p:guideLst>
        <p:guide orient="horz" pos="912"/>
        <p:guide pos="36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056"/>
    </p:cViewPr>
  </p:sorterViewPr>
  <p:notesViewPr>
    <p:cSldViewPr>
      <p:cViewPr varScale="1">
        <p:scale>
          <a:sx n="81" d="100"/>
          <a:sy n="81" d="100"/>
        </p:scale>
        <p:origin x="-3606" y="-102"/>
      </p:cViewPr>
      <p:guideLst>
        <p:guide orient="horz" pos="1787"/>
        <p:guide pos="24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034"/>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938" y="0"/>
            <a:ext cx="3037840" cy="464034"/>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833F283-0007-423C-AEEA-C445A829A1A9}" type="datetimeFigureOut">
              <a:rPr lang="en-US"/>
              <a:pPr>
                <a:defRPr/>
              </a:pPr>
              <a:t>1/7/2016</a:t>
            </a:fld>
            <a:endParaRPr lang="en-US"/>
          </a:p>
        </p:txBody>
      </p:sp>
      <p:sp>
        <p:nvSpPr>
          <p:cNvPr id="4" name="Footer Placeholder 3"/>
          <p:cNvSpPr>
            <a:spLocks noGrp="1"/>
          </p:cNvSpPr>
          <p:nvPr>
            <p:ph type="ftr" sz="quarter" idx="2"/>
          </p:nvPr>
        </p:nvSpPr>
        <p:spPr>
          <a:xfrm>
            <a:off x="0" y="8829221"/>
            <a:ext cx="3037840" cy="465606"/>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938" y="8829221"/>
            <a:ext cx="3037840" cy="465606"/>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53D81A6-2704-4D80-9DF4-D84E883CFF8B}" type="slidenum">
              <a:rPr lang="en-US"/>
              <a:pPr>
                <a:defRPr/>
              </a:pPr>
              <a:t>‹#›</a:t>
            </a:fld>
            <a:endParaRPr lang="en-US"/>
          </a:p>
        </p:txBody>
      </p:sp>
    </p:spTree>
    <p:extLst>
      <p:ext uri="{BB962C8B-B14F-4D97-AF65-F5344CB8AC3E}">
        <p14:creationId xmlns:p14="http://schemas.microsoft.com/office/powerpoint/2010/main" val="1399407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74813" y="42863"/>
            <a:ext cx="3565525" cy="267493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69381" y="2749596"/>
            <a:ext cx="6698827" cy="6535794"/>
          </a:xfrm>
          <a:prstGeom prst="rect">
            <a:avLst/>
          </a:prstGeom>
        </p:spPr>
        <p:txBody>
          <a:bodyPr vert="horz" lIns="91440" tIns="45720" rIns="91440" bIns="45720" rtlCol="0">
            <a:normAutofit/>
          </a:bodyPr>
          <a:lstStyle/>
          <a:p>
            <a:pPr lvl="0"/>
            <a:r>
              <a:rPr lang="en-US" noProof="0" dirty="0" smtClean="0"/>
              <a:t>  Click to edit Master text styles</a:t>
            </a:r>
          </a:p>
          <a:p>
            <a:pPr lvl="1"/>
            <a:r>
              <a:rPr lang="en-US" noProof="0" dirty="0" smtClean="0"/>
              <a:t>  Second level</a:t>
            </a:r>
          </a:p>
          <a:p>
            <a:pPr lvl="2"/>
            <a:r>
              <a:rPr lang="en-US" noProof="0" dirty="0" smtClean="0"/>
              <a:t>  Third level</a:t>
            </a:r>
          </a:p>
          <a:p>
            <a:pPr lvl="3"/>
            <a:r>
              <a:rPr lang="en-US" noProof="0" dirty="0" smtClean="0"/>
              <a:t>  Fourth level</a:t>
            </a:r>
          </a:p>
          <a:p>
            <a:pPr lvl="4"/>
            <a:r>
              <a:rPr lang="en-US" noProof="0" dirty="0" smtClean="0"/>
              <a:t>  Fifth level</a:t>
            </a:r>
            <a:endParaRPr lang="en-US" noProof="0" dirty="0"/>
          </a:p>
        </p:txBody>
      </p:sp>
      <p:sp>
        <p:nvSpPr>
          <p:cNvPr id="7" name="Slide Number Placeholder 6"/>
          <p:cNvSpPr>
            <a:spLocks noGrp="1"/>
          </p:cNvSpPr>
          <p:nvPr>
            <p:ph type="sldNum" sz="quarter" idx="5"/>
          </p:nvPr>
        </p:nvSpPr>
        <p:spPr>
          <a:xfrm>
            <a:off x="6369403" y="103818"/>
            <a:ext cx="465737" cy="3067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551E479-A147-49EA-9ABC-016169D4E660}" type="slidenum">
              <a:rPr lang="en-US"/>
              <a:pPr>
                <a:defRPr/>
              </a:pPr>
              <a:t>‹#›</a:t>
            </a:fld>
            <a:endParaRPr lang="en-US" dirty="0"/>
          </a:p>
        </p:txBody>
      </p:sp>
    </p:spTree>
    <p:extLst>
      <p:ext uri="{BB962C8B-B14F-4D97-AF65-F5344CB8AC3E}">
        <p14:creationId xmlns:p14="http://schemas.microsoft.com/office/powerpoint/2010/main" val="2077293368"/>
      </p:ext>
    </p:extLst>
  </p:cSld>
  <p:clrMap bg1="lt1" tx1="dk1" bg2="lt2" tx2="dk2" accent1="accent1" accent2="accent2" accent3="accent3" accent4="accent4" accent5="accent5" accent6="accent6" hlink="hlink" folHlink="folHlink"/>
  <p:notesStyle>
    <a:lvl1pPr algn="l" rtl="0" eaLnBrk="0" fontAlgn="base" hangingPunct="0">
      <a:spcBef>
        <a:spcPts val="400"/>
      </a:spcBef>
      <a:spcAft>
        <a:spcPts val="400"/>
      </a:spcAft>
      <a:buSzPct val="90000"/>
      <a:buFont typeface="Courier New" pitchFamily="49" charset="0"/>
      <a:buChar char="o"/>
      <a:defRPr sz="1300" kern="1200">
        <a:solidFill>
          <a:schemeClr val="tx1"/>
        </a:solidFill>
        <a:latin typeface="+mn-lt"/>
        <a:ea typeface="+mn-ea"/>
        <a:cs typeface="+mn-cs"/>
      </a:defRPr>
    </a:lvl1pPr>
    <a:lvl2pPr marL="285750"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2pPr>
    <a:lvl3pPr marL="461963"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3pPr>
    <a:lvl4pPr marL="687388"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4pPr>
    <a:lvl5pPr marL="914400" algn="l" rtl="0" eaLnBrk="0" fontAlgn="base" hangingPunct="0">
      <a:spcBef>
        <a:spcPts val="400"/>
      </a:spcBef>
      <a:spcAft>
        <a:spcPts val="400"/>
      </a:spcAft>
      <a:buSzPct val="90000"/>
      <a:buFont typeface="Courier New" pitchFamily="49" charset="0"/>
      <a:buChar char="o"/>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1719263" y="42863"/>
            <a:ext cx="3549650" cy="2662237"/>
          </a:xfrm>
          <a:noFill/>
          <a:ln>
            <a:solidFill>
              <a:srgbClr val="000000"/>
            </a:solidFill>
            <a:miter lim="800000"/>
            <a:headEnd/>
            <a:tailEnd/>
          </a:ln>
        </p:spPr>
      </p:sp>
      <p:sp>
        <p:nvSpPr>
          <p:cNvPr id="6147" name="Notes Placeholder 2"/>
          <p:cNvSpPr>
            <a:spLocks noGrp="1"/>
          </p:cNvSpPr>
          <p:nvPr>
            <p:ph type="body" idx="1"/>
          </p:nvPr>
        </p:nvSpPr>
        <p:spPr bwMode="auto">
          <a:xfrm>
            <a:off x="301837" y="2760607"/>
            <a:ext cx="6708563" cy="5991537"/>
          </a:xfrm>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6148"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C6893F8-63C6-4D02-8CAF-101D7A56B7CA}" type="slidenum">
              <a:rPr lang="en-US" smtClean="0"/>
              <a:pPr fontAlgn="base">
                <a:spcBef>
                  <a:spcPct val="0"/>
                </a:spcBef>
                <a:spcAft>
                  <a:spcPct val="0"/>
                </a:spcAft>
                <a:defRPr/>
              </a:pPr>
              <a:t>0</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Again, we won’t go into detail on the milling but the main point is you turn an ore (like we see on the left) into a product (see on the right) that can be used for processing.</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NENG 581 / 681 this is covered in more detail.</a:t>
            </a:r>
          </a:p>
          <a:p>
            <a:r>
              <a:rPr lang="en-US" dirty="0" smtClean="0"/>
              <a:t> The main point is that you want to take the uranium and turn it into a form that you can use for enrichment.</a:t>
            </a:r>
          </a:p>
          <a:p>
            <a:r>
              <a:rPr lang="en-US" dirty="0" smtClean="0"/>
              <a:t> As we will find out, UF6 is not a “nice” compound—it is very reactive.</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When we go through the enrichment block of instruction, you will learn that we frequently</a:t>
            </a:r>
            <a:r>
              <a:rPr lang="en-US" baseline="0" dirty="0" smtClean="0"/>
              <a:t> use UF6.</a:t>
            </a:r>
          </a:p>
          <a:p>
            <a:r>
              <a:rPr lang="en-US" baseline="0" dirty="0" smtClean="0"/>
              <a:t> We use UF6 because fluorine comes in a single stable isotope.  Thus, when you combine it with Uranium, you have two molecules that have different masses which are attributed to the difference in the number of neutrons in 238 and 235U.</a:t>
            </a:r>
          </a:p>
          <a:p>
            <a:r>
              <a:rPr lang="en-US" baseline="0" dirty="0" smtClean="0"/>
              <a:t> This opens a realm of possibilities on how we can enrich uranium.  These possibilities use basic physics—like the Lorentz force, centrifugal force, or diffusion—to allow us to “enrich” the Uranium 235 content.</a:t>
            </a:r>
          </a:p>
          <a:p>
            <a:r>
              <a:rPr lang="en-US" baseline="0" dirty="0" smtClean="0"/>
              <a:t> Thus, it is readily apparent that the “physics” of enrichment is quite well understood.</a:t>
            </a:r>
          </a:p>
          <a:p>
            <a:r>
              <a:rPr lang="en-US" baseline="0" dirty="0" smtClean="0"/>
              <a:t> A key note on enrichment is that the more enriched in 235U the uranium is, the smaller amount of material that is required to have a critical mass.</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Here is your first basic introduction to enrichment.</a:t>
            </a:r>
          </a:p>
          <a:p>
            <a:r>
              <a:rPr lang="en-US" dirty="0" smtClean="0"/>
              <a:t> Here we use a “black” box</a:t>
            </a:r>
            <a:r>
              <a:rPr lang="en-US" baseline="0" dirty="0" smtClean="0"/>
              <a:t> that enriches the uranium.</a:t>
            </a:r>
          </a:p>
          <a:p>
            <a:r>
              <a:rPr lang="en-US" baseline="0" dirty="0" smtClean="0"/>
              <a:t> The concept is that you take a “feed” in, it goes through an enrichment device that yields “tails” which have lower 235U content and “heads” which have a higher 235U enrichment.</a:t>
            </a:r>
          </a:p>
          <a:p>
            <a:r>
              <a:rPr lang="en-US" baseline="0" dirty="0" smtClean="0"/>
              <a:t> The relative isotopic abundance is just a measure of the ratio of the desired isotope to other isotopes.</a:t>
            </a:r>
          </a:p>
          <a:p>
            <a:r>
              <a:rPr lang="en-US" baseline="0" dirty="0" smtClean="0"/>
              <a:t> If you were to work through the algebra, you can determine the single stage separation factor.</a:t>
            </a:r>
          </a:p>
          <a:p>
            <a:r>
              <a:rPr lang="en-US" baseline="0" dirty="0" smtClean="0"/>
              <a:t> “Gain” is an alternative way of looking at it.</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Here we are looking at </a:t>
            </a:r>
            <a:r>
              <a:rPr lang="en-US" dirty="0" err="1" smtClean="0"/>
              <a:t>separative</a:t>
            </a:r>
            <a:r>
              <a:rPr lang="en-US" dirty="0" smtClean="0"/>
              <a:t> work as a means of decreasing the entropy of a mixture.</a:t>
            </a:r>
          </a:p>
          <a:p>
            <a:r>
              <a:rPr lang="en-US" dirty="0" smtClean="0"/>
              <a:t> You don’t need to “memorize” this equation here.  I’ll provide a</a:t>
            </a:r>
            <a:r>
              <a:rPr lang="en-US" baseline="0" dirty="0" smtClean="0"/>
              <a:t> more usable set of equations later.</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 first</a:t>
            </a:r>
            <a:r>
              <a:rPr lang="en-US" baseline="0" dirty="0" smtClean="0"/>
              <a:t> equation here basically tells you that as you increase the fraction of 235U you have two competing factors.</a:t>
            </a:r>
          </a:p>
          <a:p>
            <a:r>
              <a:rPr lang="en-US" baseline="0" dirty="0" smtClean="0"/>
              <a:t> Recall that N is the fractional composition of the desired isotope.</a:t>
            </a:r>
          </a:p>
          <a:p>
            <a:r>
              <a:rPr lang="en-US" baseline="0" dirty="0" smtClean="0"/>
              <a:t> When we start off, N is very small and both the bracketed terms are negative.</a:t>
            </a:r>
          </a:p>
          <a:p>
            <a:r>
              <a:rPr lang="en-US" baseline="0" dirty="0" smtClean="0"/>
              <a:t> Eventually, you get to a point (50%) where the first term is now positive and the second term is now positive.</a:t>
            </a:r>
          </a:p>
          <a:p>
            <a:r>
              <a:rPr lang="en-US" baseline="0" dirty="0" smtClean="0"/>
              <a:t> This is one way of describing the “value” of the enrichment.</a:t>
            </a:r>
          </a:p>
          <a:p>
            <a:r>
              <a:rPr lang="en-US" baseline="0" dirty="0" smtClean="0"/>
              <a:t> I don’t particularly like this way of looking at it but I thought you should be aware of it because some people do use it.  </a:t>
            </a:r>
          </a:p>
          <a:p>
            <a:r>
              <a:rPr lang="en-US" baseline="0" dirty="0" smtClean="0"/>
              <a:t> You will see later that as you increase enrichment, it becomes easier and easier (less work required) to reach higher levels of enrichment.</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15</a:t>
            </a:fld>
            <a:endParaRPr lang="en-US" dirty="0"/>
          </a:p>
        </p:txBody>
      </p:sp>
    </p:spTree>
    <p:extLst>
      <p:ext uri="{BB962C8B-B14F-4D97-AF65-F5344CB8AC3E}">
        <p14:creationId xmlns:p14="http://schemas.microsoft.com/office/powerpoint/2010/main" val="391339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16</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 purpose of this graphic</a:t>
            </a:r>
            <a:r>
              <a:rPr lang="en-US" baseline="0" dirty="0" smtClean="0"/>
              <a:t> is to show you that for two enrichment facilities, with the same SWU/yr value, you can have completely different results.</a:t>
            </a:r>
          </a:p>
          <a:p>
            <a:r>
              <a:rPr lang="en-US" baseline="0" dirty="0" smtClean="0"/>
              <a:t> Note the difference in feed is not that different (although it certainly is noticeable if you are tracking it) but the produce is vastly different.</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17</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These are some heuristics</a:t>
            </a:r>
            <a:r>
              <a:rPr lang="en-US" baseline="0" dirty="0" smtClean="0"/>
              <a:t> you might want to put in your kit bag for later use.</a:t>
            </a:r>
          </a:p>
          <a:p>
            <a:r>
              <a:rPr lang="en-US" baseline="0" dirty="0" smtClean="0"/>
              <a:t> Of course, we’ll find out that having the number of SWUs is not the only important factor—you also have to have the right cascade which varies significantly depending on what you are doing.</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a:t>
            </a:fld>
            <a:endParaRPr lang="en-US" dirty="0"/>
          </a:p>
        </p:txBody>
      </p:sp>
    </p:spTree>
    <p:extLst>
      <p:ext uri="{BB962C8B-B14F-4D97-AF65-F5344CB8AC3E}">
        <p14:creationId xmlns:p14="http://schemas.microsoft.com/office/powerpoint/2010/main" val="537974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Note how in the bottom stage, the waste (depleted)</a:t>
            </a:r>
            <a:r>
              <a:rPr lang="en-US" baseline="0" dirty="0" smtClean="0"/>
              <a:t> is not used but the product is used is the feed for the middle stage.</a:t>
            </a:r>
          </a:p>
          <a:p>
            <a:r>
              <a:rPr lang="en-US" baseline="0" dirty="0" smtClean="0"/>
              <a:t> The product from the middle stage is used to feed the top stage and the waste is used to feed the first stage.</a:t>
            </a:r>
          </a:p>
          <a:p>
            <a:r>
              <a:rPr lang="en-US" baseline="0" dirty="0" smtClean="0"/>
              <a:t> The idea is for have a waste from an upper stage that feeds a lower stage (so the waste has to equal to feed 235U enrichment) so you can optimize your use of uranium.</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the following slides (which are hidden) you will get a brief overview.</a:t>
            </a:r>
          </a:p>
          <a:p>
            <a:r>
              <a:rPr lang="en-US" dirty="0" smtClean="0"/>
              <a:t> Much of this will be covered in a subsequent lecture.  These are provided to give you a “preview” of what is to come.</a:t>
            </a:r>
          </a:p>
          <a:p>
            <a:r>
              <a:rPr lang="en-US" dirty="0" smtClean="0"/>
              <a:t> I won’t cover these hidden slides in class for this lecture as they will be addressed in more detail next time.</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20</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21</a:t>
            </a:fld>
            <a:endParaRPr lang="en-US" dirty="0"/>
          </a:p>
        </p:txBody>
      </p:sp>
    </p:spTree>
    <p:extLst>
      <p:ext uri="{BB962C8B-B14F-4D97-AF65-F5344CB8AC3E}">
        <p14:creationId xmlns:p14="http://schemas.microsoft.com/office/powerpoint/2010/main" val="1274126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22</a:t>
            </a:fld>
            <a:endParaRPr lang="en-US" dirty="0"/>
          </a:p>
        </p:txBody>
      </p:sp>
    </p:spTree>
    <p:extLst>
      <p:ext uri="{BB962C8B-B14F-4D97-AF65-F5344CB8AC3E}">
        <p14:creationId xmlns:p14="http://schemas.microsoft.com/office/powerpoint/2010/main" val="11930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23</a:t>
            </a:fld>
            <a:endParaRPr lang="en-US" dirty="0"/>
          </a:p>
        </p:txBody>
      </p:sp>
    </p:spTree>
    <p:extLst>
      <p:ext uri="{BB962C8B-B14F-4D97-AF65-F5344CB8AC3E}">
        <p14:creationId xmlns:p14="http://schemas.microsoft.com/office/powerpoint/2010/main" val="1538987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24</a:t>
            </a:fld>
            <a:endParaRPr lang="en-US" dirty="0"/>
          </a:p>
        </p:txBody>
      </p:sp>
    </p:spTree>
    <p:extLst>
      <p:ext uri="{BB962C8B-B14F-4D97-AF65-F5344CB8AC3E}">
        <p14:creationId xmlns:p14="http://schemas.microsoft.com/office/powerpoint/2010/main" val="168423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25</a:t>
            </a:fld>
            <a:endParaRPr lang="en-US" dirty="0"/>
          </a:p>
        </p:txBody>
      </p:sp>
    </p:spTree>
    <p:extLst>
      <p:ext uri="{BB962C8B-B14F-4D97-AF65-F5344CB8AC3E}">
        <p14:creationId xmlns:p14="http://schemas.microsoft.com/office/powerpoint/2010/main" val="3353238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26</a:t>
            </a:fld>
            <a:endParaRPr lang="en-US" dirty="0"/>
          </a:p>
        </p:txBody>
      </p:sp>
    </p:spTree>
    <p:extLst>
      <p:ext uri="{BB962C8B-B14F-4D97-AF65-F5344CB8AC3E}">
        <p14:creationId xmlns:p14="http://schemas.microsoft.com/office/powerpoint/2010/main" val="3797196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27</a:t>
            </a:fld>
            <a:endParaRPr lang="en-US" dirty="0"/>
          </a:p>
        </p:txBody>
      </p:sp>
    </p:spTree>
    <p:extLst>
      <p:ext uri="{BB962C8B-B14F-4D97-AF65-F5344CB8AC3E}">
        <p14:creationId xmlns:p14="http://schemas.microsoft.com/office/powerpoint/2010/main" val="2038306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28</a:t>
            </a:fld>
            <a:endParaRPr lang="en-US" dirty="0"/>
          </a:p>
        </p:txBody>
      </p:sp>
    </p:spTree>
    <p:extLst>
      <p:ext uri="{BB962C8B-B14F-4D97-AF65-F5344CB8AC3E}">
        <p14:creationId xmlns:p14="http://schemas.microsoft.com/office/powerpoint/2010/main" val="3059835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spcAft>
                <a:spcPts val="0"/>
              </a:spcAft>
            </a:pPr>
            <a:r>
              <a:rPr lang="en-US" b="1" i="1" dirty="0" smtClean="0"/>
              <a:t> You should have a basic understanding of the nuclear fuel cycle.  I would suggest, rather than trying to “memorize” the fuel cycle, you think about it “logically,” i.e. from where the uranium starts to where it ends and what must be done in between.</a:t>
            </a:r>
          </a:p>
          <a:p>
            <a:pPr>
              <a:spcBef>
                <a:spcPts val="0"/>
              </a:spcBef>
              <a:spcAft>
                <a:spcPts val="0"/>
              </a:spcAft>
            </a:pPr>
            <a:r>
              <a:rPr lang="en-US" dirty="0" smtClean="0"/>
              <a:t> Mining—basically getting the Uranium Ore out of the ground</a:t>
            </a:r>
          </a:p>
          <a:p>
            <a:pPr>
              <a:spcBef>
                <a:spcPts val="0"/>
              </a:spcBef>
              <a:spcAft>
                <a:spcPts val="0"/>
              </a:spcAft>
            </a:pPr>
            <a:r>
              <a:rPr lang="en-US" dirty="0" smtClean="0"/>
              <a:t> Milling (not listed here)—changing it to a usable form.</a:t>
            </a:r>
          </a:p>
          <a:p>
            <a:pPr>
              <a:spcBef>
                <a:spcPts val="0"/>
              </a:spcBef>
              <a:spcAft>
                <a:spcPts val="0"/>
              </a:spcAft>
            </a:pPr>
            <a:r>
              <a:rPr lang="en-US" baseline="0" dirty="0" smtClean="0"/>
              <a:t> Tailings—waste from the mining/milling operation</a:t>
            </a:r>
          </a:p>
          <a:p>
            <a:pPr>
              <a:spcBef>
                <a:spcPts val="0"/>
              </a:spcBef>
              <a:spcAft>
                <a:spcPts val="0"/>
              </a:spcAft>
            </a:pPr>
            <a:r>
              <a:rPr lang="en-US" baseline="0" dirty="0" smtClean="0"/>
              <a:t> Conversion to UF6—taking the uranium to a form that can be used for enrichment</a:t>
            </a:r>
          </a:p>
          <a:p>
            <a:pPr>
              <a:spcBef>
                <a:spcPts val="0"/>
              </a:spcBef>
              <a:spcAft>
                <a:spcPts val="0"/>
              </a:spcAft>
            </a:pPr>
            <a:r>
              <a:rPr lang="en-US" baseline="0" dirty="0" smtClean="0"/>
              <a:t> Enrichment—using physical or chemical processes to increase the number of 235U to 238U in the material</a:t>
            </a:r>
          </a:p>
          <a:p>
            <a:pPr>
              <a:spcBef>
                <a:spcPts val="0"/>
              </a:spcBef>
              <a:spcAft>
                <a:spcPts val="0"/>
              </a:spcAft>
            </a:pPr>
            <a:r>
              <a:rPr lang="en-US" baseline="0" dirty="0" smtClean="0"/>
              <a:t> Depleted Uranium—has a lower 235U content (higher 238U content) than natural U.  You may use this 238U to “breed” 239Pu (this is because 238U is fertile, meaning you can, through neutron capture, turn it into fissile 239Pu)</a:t>
            </a:r>
          </a:p>
          <a:p>
            <a:pPr>
              <a:spcBef>
                <a:spcPts val="0"/>
              </a:spcBef>
              <a:spcAft>
                <a:spcPts val="0"/>
              </a:spcAft>
            </a:pPr>
            <a:r>
              <a:rPr lang="en-US" baseline="0" dirty="0" smtClean="0"/>
              <a:t> 3-5% 235U—typical enrichments for Light-Water Reactors</a:t>
            </a:r>
          </a:p>
          <a:p>
            <a:pPr>
              <a:spcBef>
                <a:spcPts val="0"/>
              </a:spcBef>
              <a:spcAft>
                <a:spcPts val="0"/>
              </a:spcAft>
            </a:pPr>
            <a:r>
              <a:rPr lang="en-US" baseline="0" dirty="0" smtClean="0"/>
              <a:t> Fuel Fabrication—placing the fuel in to form for use in the reactor</a:t>
            </a:r>
          </a:p>
          <a:p>
            <a:pPr>
              <a:spcBef>
                <a:spcPts val="0"/>
              </a:spcBef>
              <a:spcAft>
                <a:spcPts val="0"/>
              </a:spcAft>
            </a:pPr>
            <a:r>
              <a:rPr lang="en-US" baseline="0" dirty="0" smtClean="0"/>
              <a:t> Fuel rods—designed to “contain” the fuel and subsequent fission products while used in the reactor</a:t>
            </a:r>
          </a:p>
          <a:p>
            <a:pPr>
              <a:spcBef>
                <a:spcPts val="0"/>
              </a:spcBef>
              <a:spcAft>
                <a:spcPts val="0"/>
              </a:spcAft>
            </a:pPr>
            <a:r>
              <a:rPr lang="en-US" baseline="0" dirty="0" smtClean="0"/>
              <a:t> Reactor—you “burn” fissile material (there is some “breeding” or production of fissile material from fertile material also </a:t>
            </a:r>
            <a:r>
              <a:rPr lang="en-US" baseline="0" dirty="0" err="1" smtClean="0"/>
              <a:t>occuring</a:t>
            </a:r>
            <a:r>
              <a:rPr lang="en-US" baseline="0" dirty="0" smtClean="0"/>
              <a:t>)</a:t>
            </a:r>
          </a:p>
          <a:p>
            <a:pPr>
              <a:spcBef>
                <a:spcPts val="0"/>
              </a:spcBef>
              <a:spcAft>
                <a:spcPts val="0"/>
              </a:spcAft>
            </a:pPr>
            <a:r>
              <a:rPr lang="en-US" baseline="0" dirty="0" smtClean="0"/>
              <a:t> Used Fuel—normally (in the US) stored on site</a:t>
            </a:r>
          </a:p>
          <a:p>
            <a:pPr>
              <a:spcBef>
                <a:spcPts val="0"/>
              </a:spcBef>
              <a:spcAft>
                <a:spcPts val="0"/>
              </a:spcAft>
            </a:pPr>
            <a:r>
              <a:rPr lang="en-US" baseline="0" dirty="0" smtClean="0"/>
              <a:t> Storage—temporary holding of the material.  This fuel is “hot” meaning it is both radioactive and, because it still has decaying fission products is still producing heat.</a:t>
            </a:r>
          </a:p>
          <a:p>
            <a:pPr>
              <a:spcBef>
                <a:spcPts val="0"/>
              </a:spcBef>
              <a:spcAft>
                <a:spcPts val="0"/>
              </a:spcAft>
            </a:pPr>
            <a:r>
              <a:rPr lang="en-US" baseline="0" dirty="0" smtClean="0"/>
              <a:t> Disposal—final disposition of either un-reprocessed fuel (straight from storage) or reprocessed waste (long-live isotopes, short-lived isotopes) that has been vitrified (embedded in glass to prevent transport through the environment</a:t>
            </a:r>
          </a:p>
          <a:p>
            <a:pPr>
              <a:spcBef>
                <a:spcPts val="0"/>
              </a:spcBef>
              <a:spcAft>
                <a:spcPts val="0"/>
              </a:spcAft>
            </a:pPr>
            <a:r>
              <a:rPr lang="en-US" baseline="0" dirty="0" smtClean="0"/>
              <a:t> Reprocessing—we’ll cover this more in later lectures but basically the point is to remove what is useful (fissile and fertile material) from spent fuel for (1) use in reactor fuel or (2) in a weapon (i.e. 239Pu)</a:t>
            </a:r>
          </a:p>
          <a:p>
            <a:pPr>
              <a:spcBef>
                <a:spcPts val="0"/>
              </a:spcBef>
              <a:spcAft>
                <a:spcPts val="0"/>
              </a:spcAft>
              <a:buNone/>
            </a:pP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29</a:t>
            </a:fld>
            <a:endParaRPr lang="en-US" dirty="0"/>
          </a:p>
        </p:txBody>
      </p:sp>
    </p:spTree>
    <p:extLst>
      <p:ext uri="{BB962C8B-B14F-4D97-AF65-F5344CB8AC3E}">
        <p14:creationId xmlns:p14="http://schemas.microsoft.com/office/powerpoint/2010/main" val="16371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30</a:t>
            </a:fld>
            <a:endParaRPr lang="en-US" dirty="0"/>
          </a:p>
        </p:txBody>
      </p:sp>
    </p:spTree>
    <p:extLst>
      <p:ext uri="{BB962C8B-B14F-4D97-AF65-F5344CB8AC3E}">
        <p14:creationId xmlns:p14="http://schemas.microsoft.com/office/powerpoint/2010/main" val="2124376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31</a:t>
            </a:fld>
            <a:endParaRPr lang="en-US" dirty="0"/>
          </a:p>
        </p:txBody>
      </p:sp>
    </p:spTree>
    <p:extLst>
      <p:ext uri="{BB962C8B-B14F-4D97-AF65-F5344CB8AC3E}">
        <p14:creationId xmlns:p14="http://schemas.microsoft.com/office/powerpoint/2010/main" val="3771552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Note here the differences between the various enrichment techniques.</a:t>
            </a:r>
          </a:p>
          <a:p>
            <a:r>
              <a:rPr lang="en-US" baseline="0" dirty="0" smtClean="0"/>
              <a:t> The “why” behind each of the columns will become apparent in the subsequent lecture.</a:t>
            </a:r>
          </a:p>
          <a:p>
            <a:r>
              <a:rPr lang="en-US" baseline="0" dirty="0" smtClean="0"/>
              <a:t> I should point out the “equilibrium time” is important.  For example, if you have a dormant chemical exchange plant and want to turn it on, you will not produce HEU next week.  If you have a LIS facility you could turn this on and very quickly begin to enrich HEU.  Thus, the type of facility certainly plays a role in how quickly someone can create HEU.</a:t>
            </a:r>
          </a:p>
          <a:p>
            <a:r>
              <a:rPr lang="en-US" baseline="0" dirty="0" smtClean="0"/>
              <a:t> It should also be noted that these times were developed based on a natural U feed.  If you have a feed that is not natural U you can certainly decrease the time to enrichment.</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32</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What separates the </a:t>
            </a:r>
            <a:r>
              <a:rPr lang="en-US" dirty="0" err="1" smtClean="0"/>
              <a:t>Pu</a:t>
            </a:r>
            <a:r>
              <a:rPr lang="en-US" dirty="0" smtClean="0"/>
              <a:t> pathway from HEU is</a:t>
            </a:r>
            <a:r>
              <a:rPr lang="en-US" baseline="0" dirty="0" smtClean="0"/>
              <a:t> (interestingly!) separation!  You have to REPROCESS fuel to get </a:t>
            </a:r>
            <a:r>
              <a:rPr lang="en-US" baseline="0" dirty="0" err="1" smtClean="0"/>
              <a:t>Pu</a:t>
            </a:r>
            <a:r>
              <a:rPr lang="en-US" baseline="0" dirty="0" smtClean="0"/>
              <a:t>.</a:t>
            </a:r>
          </a:p>
          <a:p>
            <a:r>
              <a:rPr lang="en-US" baseline="0" dirty="0" smtClean="0"/>
              <a:t> It does not occur in significant quantities in nature.  </a:t>
            </a:r>
          </a:p>
          <a:p>
            <a:r>
              <a:rPr lang="en-US" baseline="0" dirty="0" smtClean="0"/>
              <a:t> This is one of the reasons why we are suspicious of anyone (who is not our close ally) who wants to do reprocessing.</a:t>
            </a:r>
          </a:p>
          <a:p>
            <a:r>
              <a:rPr lang="en-US" baseline="0" dirty="0" smtClean="0"/>
              <a:t> Also, since you can do online refueling in CANDU (heavy water, natural U reactors) we think of these reactors as being a proliferation risk.</a:t>
            </a:r>
          </a:p>
          <a:p>
            <a:r>
              <a:rPr lang="en-US" baseline="0" dirty="0" smtClean="0"/>
              <a:t> You will learn more about the time frame for </a:t>
            </a:r>
            <a:r>
              <a:rPr lang="en-US" baseline="0" dirty="0" err="1" smtClean="0"/>
              <a:t>Pu</a:t>
            </a:r>
            <a:r>
              <a:rPr lang="en-US" baseline="0" dirty="0" smtClean="0"/>
              <a:t> production in a later lesson.  </a:t>
            </a:r>
          </a:p>
          <a:p>
            <a:r>
              <a:rPr lang="en-US" baseline="0" dirty="0" smtClean="0"/>
              <a:t> For now, it is sufficient to know that 239Pu comes from spent reactor fuel.  The longer the fuel resides in the reactor core the more higher </a:t>
            </a:r>
            <a:r>
              <a:rPr lang="en-US" baseline="0" dirty="0" err="1" smtClean="0"/>
              <a:t>Pu</a:t>
            </a:r>
            <a:r>
              <a:rPr lang="en-US" baseline="0" dirty="0" smtClean="0"/>
              <a:t> isotopes (240 and greater) are produced which makes reprocessing more difficult / challenging.</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33</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 following slides</a:t>
            </a:r>
            <a:r>
              <a:rPr lang="en-US" baseline="0" dirty="0" smtClean="0"/>
              <a:t> provide a brief overview of the PUREX process.</a:t>
            </a:r>
          </a:p>
          <a:p>
            <a:r>
              <a:rPr lang="en-US" baseline="0" dirty="0" smtClean="0"/>
              <a:t> I’ll cover these slides in more detail (hence why they are hidden here) but I provide them for you to get a preview of what is to come.</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34</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(1) take the</a:t>
            </a:r>
            <a:r>
              <a:rPr lang="en-US" baseline="0" dirty="0" smtClean="0"/>
              <a:t> fuel and put it in a form you can use it</a:t>
            </a:r>
          </a:p>
          <a:p>
            <a:r>
              <a:rPr lang="en-US" baseline="0" dirty="0" smtClean="0"/>
              <a:t> (2) Dissolve in nitric acid so you can </a:t>
            </a:r>
          </a:p>
          <a:p>
            <a:r>
              <a:rPr lang="en-US" baseline="0" dirty="0" smtClean="0"/>
              <a:t> (3) separate most of the fission products from the desirable fissile / fertile material.</a:t>
            </a:r>
          </a:p>
          <a:p>
            <a:r>
              <a:rPr lang="en-US" baseline="0" dirty="0" smtClean="0"/>
              <a:t> (4) Use solvent extraction to separate the U from </a:t>
            </a:r>
            <a:r>
              <a:rPr lang="en-US" baseline="0" dirty="0" err="1" smtClean="0"/>
              <a:t>Pu</a:t>
            </a:r>
            <a:endParaRPr lang="en-US" baseline="0" dirty="0" smtClean="0"/>
          </a:p>
          <a:p>
            <a:r>
              <a:rPr lang="en-US" baseline="0" dirty="0" smtClean="0"/>
              <a:t> (5) Convert the </a:t>
            </a:r>
            <a:r>
              <a:rPr lang="en-US" baseline="0" dirty="0" err="1" smtClean="0"/>
              <a:t>Pu</a:t>
            </a:r>
            <a:r>
              <a:rPr lang="en-US" baseline="0" dirty="0" smtClean="0"/>
              <a:t> and U into forms needed for your next step</a:t>
            </a:r>
          </a:p>
          <a:p>
            <a:r>
              <a:rPr lang="en-US" baseline="0" dirty="0" smtClean="0"/>
              <a:t> (6) get rid of the waste</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35</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Top right—put in form needed</a:t>
            </a:r>
          </a:p>
          <a:p>
            <a:r>
              <a:rPr lang="en-US" dirty="0" smtClean="0"/>
              <a:t> Center top—mix</a:t>
            </a:r>
            <a:r>
              <a:rPr lang="en-US" baseline="0" dirty="0" smtClean="0"/>
              <a:t> </a:t>
            </a:r>
          </a:p>
          <a:p>
            <a:r>
              <a:rPr lang="en-US" baseline="0" dirty="0" smtClean="0"/>
              <a:t> Center bottom—based on the chemistry, the U and </a:t>
            </a:r>
            <a:r>
              <a:rPr lang="en-US" baseline="0" dirty="0" err="1" smtClean="0"/>
              <a:t>Pu</a:t>
            </a:r>
            <a:r>
              <a:rPr lang="en-US" baseline="0" dirty="0" smtClean="0"/>
              <a:t> separate from most other things</a:t>
            </a:r>
          </a:p>
          <a:p>
            <a:r>
              <a:rPr lang="en-US" baseline="0" dirty="0" smtClean="0"/>
              <a:t> Bottom left—U and </a:t>
            </a:r>
            <a:r>
              <a:rPr lang="en-US" baseline="0" dirty="0" err="1" smtClean="0"/>
              <a:t>Pu</a:t>
            </a:r>
            <a:r>
              <a:rPr lang="en-US" baseline="0" dirty="0" smtClean="0"/>
              <a:t> is separated</a:t>
            </a:r>
          </a:p>
          <a:p>
            <a:r>
              <a:rPr lang="en-US" baseline="0" dirty="0" smtClean="0"/>
              <a:t> Bottom right—the “stuff” that we “don’t’ want”</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36</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 U and </a:t>
            </a:r>
            <a:r>
              <a:rPr lang="en-US" dirty="0" err="1" smtClean="0"/>
              <a:t>Pu</a:t>
            </a:r>
            <a:r>
              <a:rPr lang="en-US" dirty="0" smtClean="0"/>
              <a:t> prefer</a:t>
            </a:r>
            <a:r>
              <a:rPr lang="en-US" baseline="0" dirty="0" smtClean="0"/>
              <a:t> to go to the TBP</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37</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Mixer—puts</a:t>
            </a:r>
            <a:r>
              <a:rPr lang="en-US" baseline="0" dirty="0" smtClean="0"/>
              <a:t> the solution (with everything) with the TBP/Kerosene and mixes so that the </a:t>
            </a:r>
            <a:r>
              <a:rPr lang="en-US" baseline="0" dirty="0" err="1" smtClean="0"/>
              <a:t>Pu</a:t>
            </a:r>
            <a:r>
              <a:rPr lang="en-US" baseline="0" dirty="0" smtClean="0"/>
              <a:t> and U will be “driven” into the TBP/Kerosene</a:t>
            </a:r>
          </a:p>
          <a:p>
            <a:r>
              <a:rPr lang="en-US" baseline="0" dirty="0" smtClean="0"/>
              <a:t> Settler—allow them to separate so you have the </a:t>
            </a:r>
            <a:r>
              <a:rPr lang="en-US" baseline="0" dirty="0" err="1" smtClean="0"/>
              <a:t>Pu</a:t>
            </a:r>
            <a:r>
              <a:rPr lang="en-US" baseline="0" dirty="0" smtClean="0"/>
              <a:t> and U in the TBP/Kerosene</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 slightly</a:t>
            </a:r>
            <a:r>
              <a:rPr lang="en-US" baseline="0" dirty="0" smtClean="0"/>
              <a:t> different look at the fuel cycle here, which includes development of U and Pu weapons and the proliferation pathways.</a:t>
            </a:r>
          </a:p>
          <a:p>
            <a:r>
              <a:rPr lang="en-US" baseline="0" dirty="0" smtClean="0"/>
              <a:t> Spend some time thinking about each portion of the fuel cycle and what “might” be an indicator of proliferation.</a:t>
            </a:r>
          </a:p>
          <a:p>
            <a:r>
              <a:rPr lang="en-US" baseline="0" dirty="0" smtClean="0"/>
              <a:t> Obviously, there are non-traditional fuel cycle aspects here.</a:t>
            </a:r>
          </a:p>
          <a:p>
            <a:r>
              <a:rPr lang="en-US" baseline="0" dirty="0" smtClean="0"/>
              <a:t> </a:t>
            </a:r>
            <a:r>
              <a:rPr lang="en-US" baseline="0" dirty="0" err="1" smtClean="0"/>
              <a:t>Pu</a:t>
            </a:r>
            <a:r>
              <a:rPr lang="en-US" baseline="0" dirty="0" smtClean="0"/>
              <a:t> weapons obviously come from reprocessing since the 239Pu is created from neutron capture in 238U and subsequent beta decay.</a:t>
            </a:r>
          </a:p>
          <a:p>
            <a:r>
              <a:rPr lang="en-US" baseline="0" dirty="0" smtClean="0"/>
              <a:t> Note the portion in the middle, in red, which has components that are NOT in the normal fuel cycle.  These are tale-tell signs of a weapons program.</a:t>
            </a:r>
          </a:p>
          <a:p>
            <a:r>
              <a:rPr lang="en-US" baseline="0" dirty="0" smtClean="0"/>
              <a:t> Also not the parts fabrication and pit construction that occurs for both the U and </a:t>
            </a:r>
            <a:r>
              <a:rPr lang="en-US" baseline="0" dirty="0" err="1" smtClean="0"/>
              <a:t>Pu</a:t>
            </a:r>
            <a:r>
              <a:rPr lang="en-US" baseline="0" dirty="0" smtClean="0"/>
              <a:t> weapons development.</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We’ll go over these in more detail.</a:t>
            </a:r>
          </a:p>
          <a:p>
            <a:r>
              <a:rPr lang="en-US" dirty="0" smtClean="0"/>
              <a:t> The main point is that for a </a:t>
            </a:r>
            <a:r>
              <a:rPr lang="en-US" dirty="0" err="1" smtClean="0"/>
              <a:t>Pu</a:t>
            </a:r>
            <a:r>
              <a:rPr lang="en-US" dirty="0" smtClean="0"/>
              <a:t> weapon, you</a:t>
            </a:r>
            <a:r>
              <a:rPr lang="en-US" baseline="0" dirty="0" smtClean="0"/>
              <a:t> want to maximize Pu239 and minimize the higher isotopes.</a:t>
            </a:r>
          </a:p>
          <a:p>
            <a:r>
              <a:rPr lang="en-US" baseline="0" dirty="0" smtClean="0"/>
              <a:t> Note that doesn’t mean you can’t make a weapon if you have the other isotopes.  Having a lower fraction of other isotopes makes the process that much easier.</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39</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40</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41</a:t>
            </a:fld>
            <a:endParaRPr lang="en-US" dirty="0"/>
          </a:p>
        </p:txBody>
      </p:sp>
    </p:spTree>
    <p:extLst>
      <p:ext uri="{BB962C8B-B14F-4D97-AF65-F5344CB8AC3E}">
        <p14:creationId xmlns:p14="http://schemas.microsoft.com/office/powerpoint/2010/main" val="9839797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42</a:t>
            </a:fld>
            <a:endParaRPr lang="en-US" dirty="0"/>
          </a:p>
        </p:txBody>
      </p:sp>
    </p:spTree>
    <p:extLst>
      <p:ext uri="{BB962C8B-B14F-4D97-AF65-F5344CB8AC3E}">
        <p14:creationId xmlns:p14="http://schemas.microsoft.com/office/powerpoint/2010/main" val="2120027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43</a:t>
            </a:fld>
            <a:endParaRPr lang="en-US" dirty="0"/>
          </a:p>
        </p:txBody>
      </p:sp>
    </p:spTree>
    <p:extLst>
      <p:ext uri="{BB962C8B-B14F-4D97-AF65-F5344CB8AC3E}">
        <p14:creationId xmlns:p14="http://schemas.microsoft.com/office/powerpoint/2010/main" val="3176193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We’ll learn more about the similarities</a:t>
            </a:r>
            <a:r>
              <a:rPr lang="en-US" baseline="0" dirty="0" smtClean="0"/>
              <a:t> and differences in the next two blocks.</a:t>
            </a:r>
          </a:p>
          <a:p>
            <a:r>
              <a:rPr lang="en-US" baseline="0" dirty="0" smtClean="0"/>
              <a:t> Key points are </a:t>
            </a:r>
          </a:p>
          <a:p>
            <a:pPr lvl="1"/>
            <a:r>
              <a:rPr lang="en-US" baseline="0" dirty="0" smtClean="0"/>
              <a:t> (1) It’s been done.  We did it in the 1940s so there are many, many states that have the capability to do what we did.</a:t>
            </a:r>
          </a:p>
          <a:p>
            <a:pPr lvl="1"/>
            <a:r>
              <a:rPr lang="en-US" baseline="0" dirty="0" smtClean="0"/>
              <a:t> (2) 235U enrichment is really just basic physics.  There are some technical barriers but they are not insurmountable.</a:t>
            </a:r>
          </a:p>
          <a:p>
            <a:pPr lvl="1"/>
            <a:r>
              <a:rPr lang="en-US" baseline="0" dirty="0" smtClean="0"/>
              <a:t> (3) Working with fuel that has been through a reactor is a lot more difficult than working with natural and enriched U </a:t>
            </a:r>
            <a:r>
              <a:rPr lang="en-US" baseline="0" smtClean="0"/>
              <a:t>that hasn’t….</a:t>
            </a:r>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44</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C8A66F2-9A39-4004-BEEA-BBFF7322F938}" type="slidenum">
              <a:rPr lang="en-US" smtClean="0"/>
              <a:pPr>
                <a:defRPr/>
              </a:pPr>
              <a:t>45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There are Uranium resources throughout the world.</a:t>
            </a:r>
          </a:p>
          <a:p>
            <a:r>
              <a:rPr lang="en-US" dirty="0" smtClean="0"/>
              <a:t> Why might higher grade ores be preferred?</a:t>
            </a:r>
            <a:r>
              <a:rPr lang="en-US" baseline="0" dirty="0" smtClean="0"/>
              <a:t>  They are generally less expensive for mining operations.</a:t>
            </a:r>
            <a:endParaRPr lang="en-US" dirty="0" smtClean="0"/>
          </a:p>
          <a:p>
            <a:r>
              <a:rPr lang="en-US" baseline="0" dirty="0" smtClean="0"/>
              <a:t> One should note that even seawater has Uranium content, albeit at a very, very low concentration.</a:t>
            </a:r>
          </a:p>
          <a:p>
            <a:r>
              <a:rPr lang="en-US" baseline="0" dirty="0" smtClean="0"/>
              <a:t> The key point is that Uranium is very widespread.</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4</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dirty="0" smtClean="0"/>
              <a:t> This is a snapshot</a:t>
            </a:r>
            <a:r>
              <a:rPr lang="en-US" baseline="0" dirty="0" smtClean="0"/>
              <a:t> of known (reported) uranium resources.  </a:t>
            </a:r>
          </a:p>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baseline="0" dirty="0" smtClean="0"/>
              <a:t> While we might be happy to see that much of the reserves are in the US, Canada, and Australia, there are vast amounts of ore (known and unknown) throughout the world.</a:t>
            </a:r>
          </a:p>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baseline="0" dirty="0" smtClean="0"/>
              <a:t> Even Iran recently reported that they have found their own reserves…</a:t>
            </a:r>
          </a:p>
          <a:p>
            <a:pPr marL="0" marR="0" indent="0" algn="l" defTabSz="914400" rtl="0" eaLnBrk="0" fontAlgn="base" latinLnBrk="0" hangingPunct="0">
              <a:lnSpc>
                <a:spcPct val="100000"/>
              </a:lnSpc>
              <a:spcBef>
                <a:spcPts val="400"/>
              </a:spcBef>
              <a:spcAft>
                <a:spcPts val="400"/>
              </a:spcAft>
              <a:buClrTx/>
              <a:buSzPct val="90000"/>
              <a:buFont typeface="Courier New" pitchFamily="49" charset="0"/>
              <a:buChar char="o"/>
              <a:tabLst/>
              <a:defRPr/>
            </a:pPr>
            <a:r>
              <a:rPr lang="en-US" baseline="0" dirty="0" smtClean="0"/>
              <a:t> It should be noted that not all ores are “equal.”  With this statement I am referring to more than just the ppm content of U.  There are other materials that are found in the ore which, when trying to separate uranium, need to be separated.</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5</a:t>
            </a:fld>
            <a:endParaRPr lang="en-US" dirty="0"/>
          </a:p>
        </p:txBody>
      </p:sp>
    </p:spTree>
    <p:extLst>
      <p:ext uri="{BB962C8B-B14F-4D97-AF65-F5344CB8AC3E}">
        <p14:creationId xmlns:p14="http://schemas.microsoft.com/office/powerpoint/2010/main" val="661765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Here’s a different look at the same kind of information…</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6</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4813" y="68263"/>
            <a:ext cx="3565525" cy="2674937"/>
          </a:xfrm>
        </p:spPr>
      </p:sp>
      <p:sp>
        <p:nvSpPr>
          <p:cNvPr id="3" name="Notes Placeholder 2"/>
          <p:cNvSpPr>
            <a:spLocks noGrp="1"/>
          </p:cNvSpPr>
          <p:nvPr>
            <p:ph type="body" idx="1"/>
          </p:nvPr>
        </p:nvSpPr>
        <p:spPr>
          <a:xfrm>
            <a:off x="42192" y="2749596"/>
            <a:ext cx="6968208" cy="6546804"/>
          </a:xfrm>
        </p:spPr>
        <p:txBody>
          <a:bodyPr>
            <a:normAutofit/>
          </a:bodyPr>
          <a:lstStyle/>
          <a:p>
            <a:r>
              <a:rPr lang="en-US" dirty="0" smtClean="0"/>
              <a:t> Yellowcake is not restricted by treaty so it can be bought and sold…</a:t>
            </a:r>
          </a:p>
          <a:p>
            <a:r>
              <a:rPr lang="en-US" dirty="0" smtClean="0"/>
              <a:t> We’ll cover enrichment in much greater detail</a:t>
            </a:r>
            <a:r>
              <a:rPr lang="en-US" baseline="0" dirty="0" smtClean="0"/>
              <a:t> later.</a:t>
            </a:r>
          </a:p>
          <a:p>
            <a:r>
              <a:rPr lang="en-US" baseline="0" dirty="0" smtClean="0"/>
              <a:t> When you consider fuel fabrication, making the fuel for a reactor or for a weapon are two completely different things.</a:t>
            </a:r>
          </a:p>
          <a:p>
            <a:r>
              <a:rPr lang="en-US" baseline="0" dirty="0" smtClean="0"/>
              <a:t> While I’ve lined through the last three steps it is only because we currently aren’t doing them.</a:t>
            </a:r>
          </a:p>
          <a:p>
            <a:pPr lvl="1"/>
            <a:r>
              <a:rPr lang="en-US" baseline="0" dirty="0" smtClean="0"/>
              <a:t> President Carter decided on no reprocessing</a:t>
            </a:r>
          </a:p>
          <a:p>
            <a:pPr lvl="1"/>
            <a:r>
              <a:rPr lang="en-US" baseline="0" dirty="0" smtClean="0"/>
              <a:t> While we had the Yucca Mountain site planned for ultimate storage and disposal, it has not been approved for use.</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7</a:t>
            </a:fld>
            <a:endParaRPr lang="en-US" dirty="0"/>
          </a:p>
        </p:txBody>
      </p:sp>
    </p:spTree>
    <p:extLst>
      <p:ext uri="{BB962C8B-B14F-4D97-AF65-F5344CB8AC3E}">
        <p14:creationId xmlns:p14="http://schemas.microsoft.com/office/powerpoint/2010/main" val="331186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We won’t go into detail on the mining and milling</a:t>
            </a:r>
            <a:r>
              <a:rPr lang="en-US" baseline="0" dirty="0" smtClean="0"/>
              <a:t> but here are a few graphics for your enjoyment!</a:t>
            </a:r>
          </a:p>
          <a:p>
            <a:r>
              <a:rPr lang="en-US" baseline="0" dirty="0" smtClean="0"/>
              <a:t> What you see to the left is an “open” mine.  Another type of mine is what we traditionally think of, which is digging into the side of a mountain.</a:t>
            </a:r>
          </a:p>
          <a:p>
            <a:r>
              <a:rPr lang="en-US" baseline="0" dirty="0" smtClean="0"/>
              <a:t> To the right, you see a plant where milling takes place.  It is not a small endeavor.  </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597522-3AA0-45D6-BCFB-857F3BFF219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ADCCB-7F75-481D-B0BC-5F872DFA27C7}"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642177-B08F-464D-84FE-297AD05C0AE9}"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3" descr="afsym"/>
          <p:cNvPicPr>
            <a:picLocks noChangeAspect="1" noChangeArrowheads="1"/>
          </p:cNvPicPr>
          <p:nvPr userDrawn="1"/>
        </p:nvPicPr>
        <p:blipFill>
          <a:blip r:embed="rId2" cstate="print"/>
          <a:srcRect l="12151" r="8411" b="30769"/>
          <a:stretch>
            <a:fillRect/>
          </a:stretch>
        </p:blipFill>
        <p:spPr bwMode="auto">
          <a:xfrm>
            <a:off x="0" y="76200"/>
            <a:ext cx="990600" cy="855663"/>
          </a:xfrm>
          <a:prstGeom prst="rect">
            <a:avLst/>
          </a:prstGeom>
          <a:noFill/>
          <a:ln w="9525">
            <a:noFill/>
            <a:miter lim="800000"/>
            <a:headEnd/>
            <a:tailEnd/>
          </a:ln>
        </p:spPr>
      </p:pic>
      <p:pic>
        <p:nvPicPr>
          <p:cNvPr id="5" name="Picture 17" descr="AFIT(good)"/>
          <p:cNvPicPr>
            <a:picLocks noChangeAspect="1" noChangeArrowheads="1"/>
          </p:cNvPicPr>
          <p:nvPr userDrawn="1"/>
        </p:nvPicPr>
        <p:blipFill>
          <a:blip r:embed="rId3" cstate="print">
            <a:duotone>
              <a:prstClr val="black"/>
              <a:srgbClr val="3333CC">
                <a:tint val="45000"/>
                <a:satMod val="400000"/>
              </a:srgbClr>
            </a:duotone>
          </a:blip>
          <a:srcRect/>
          <a:stretch>
            <a:fillRect/>
          </a:stretch>
        </p:blipFill>
        <p:spPr bwMode="auto">
          <a:xfrm>
            <a:off x="7772400" y="181752"/>
            <a:ext cx="1295400" cy="621388"/>
          </a:xfrm>
          <a:prstGeom prst="rect">
            <a:avLst/>
          </a:prstGeom>
          <a:noFill/>
          <a:ln w="9525">
            <a:noFill/>
            <a:miter lim="800000"/>
            <a:headEnd/>
            <a:tailEnd/>
          </a:ln>
        </p:spPr>
      </p:pic>
      <p:sp>
        <p:nvSpPr>
          <p:cNvPr id="6" name="Rectangle 10"/>
          <p:cNvSpPr>
            <a:spLocks noChangeArrowheads="1"/>
          </p:cNvSpPr>
          <p:nvPr userDrawn="1"/>
        </p:nvSpPr>
        <p:spPr bwMode="auto">
          <a:xfrm flipV="1">
            <a:off x="0" y="1049338"/>
            <a:ext cx="8607425" cy="92075"/>
          </a:xfrm>
          <a:prstGeom prst="rect">
            <a:avLst/>
          </a:prstGeom>
          <a:gradFill rotWithShape="0">
            <a:gsLst>
              <a:gs pos="0">
                <a:srgbClr val="3333CC"/>
              </a:gs>
              <a:gs pos="100000">
                <a:srgbClr val="DDDDDD"/>
              </a:gs>
            </a:gsLst>
            <a:lin ang="0" scaled="1"/>
          </a:gradFill>
          <a:ln w="9525">
            <a:noFill/>
            <a:miter lim="800000"/>
            <a:headEnd/>
            <a:tailEnd/>
          </a:ln>
        </p:spPr>
        <p:txBody>
          <a:bodyPr wrap="none" anchor="ctr"/>
          <a:lstStyle/>
          <a:p>
            <a:pPr algn="ctr" eaLnBrk="0" hangingPunct="0">
              <a:defRPr/>
            </a:pPr>
            <a:endParaRPr lang="en-US">
              <a:solidFill>
                <a:srgbClr val="000000"/>
              </a:solidFill>
            </a:endParaRPr>
          </a:p>
        </p:txBody>
      </p:sp>
      <p:sp>
        <p:nvSpPr>
          <p:cNvPr id="7" name="Title 1"/>
          <p:cNvSpPr>
            <a:spLocks noGrp="1"/>
          </p:cNvSpPr>
          <p:nvPr>
            <p:ph type="title"/>
          </p:nvPr>
        </p:nvSpPr>
        <p:spPr>
          <a:xfrm>
            <a:off x="1019665" y="76200"/>
            <a:ext cx="6629400" cy="914400"/>
          </a:xfrm>
        </p:spPr>
        <p:txBody>
          <a:bodyPr>
            <a:normAutofit/>
          </a:bodyPr>
          <a:lstStyle>
            <a:lvl1pPr>
              <a:defRPr sz="3200">
                <a:latin typeface="+mj-lt"/>
              </a:defRPr>
            </a:lvl1pPr>
          </a:lstStyle>
          <a:p>
            <a:r>
              <a:rPr lang="en-US" dirty="0" smtClean="0"/>
              <a:t>Click to edit Master title style</a:t>
            </a:r>
            <a:endParaRPr lang="en-US" dirty="0"/>
          </a:p>
        </p:txBody>
      </p:sp>
      <p:sp>
        <p:nvSpPr>
          <p:cNvPr id="8" name="Content Placeholder 2"/>
          <p:cNvSpPr>
            <a:spLocks noGrp="1"/>
          </p:cNvSpPr>
          <p:nvPr>
            <p:ph idx="1"/>
          </p:nvPr>
        </p:nvSpPr>
        <p:spPr>
          <a:xfrm>
            <a:off x="305584" y="1219200"/>
            <a:ext cx="8609816" cy="5181600"/>
          </a:xfrm>
        </p:spPr>
        <p:txBody>
          <a:bodyPr/>
          <a:lstStyle>
            <a:lvl1pPr>
              <a:lnSpc>
                <a:spcPts val="2600"/>
              </a:lnSpc>
              <a:defRPr sz="2400">
                <a:latin typeface="+mj-lt"/>
              </a:defRPr>
            </a:lvl1pPr>
            <a:lvl2pPr>
              <a:lnSpc>
                <a:spcPts val="2200"/>
              </a:lnSpc>
              <a:defRPr sz="2000">
                <a:latin typeface="+mj-lt"/>
              </a:defRPr>
            </a:lvl2pPr>
            <a:lvl3pPr>
              <a:lnSpc>
                <a:spcPts val="2000"/>
              </a:lnSpc>
              <a:defRPr sz="1800">
                <a:latin typeface="+mj-lt"/>
              </a:defRPr>
            </a:lvl3pPr>
            <a:lvl4pPr>
              <a:lnSpc>
                <a:spcPts val="2000"/>
              </a:lnSpc>
              <a:defRPr sz="1800">
                <a:latin typeface="+mj-lt"/>
              </a:defRPr>
            </a:lvl4pPr>
            <a:lvl5pPr>
              <a:lnSpc>
                <a:spcPts val="2000"/>
              </a:lnSpc>
              <a:defRPr sz="1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10"/>
          </p:nvPr>
        </p:nvSpPr>
        <p:spPr>
          <a:xfrm>
            <a:off x="8153400" y="6477000"/>
            <a:ext cx="685800" cy="254000"/>
          </a:xfrm>
        </p:spPr>
        <p:txBody>
          <a:bodyPr/>
          <a:lstStyle>
            <a:lvl1pPr>
              <a:defRPr baseline="0">
                <a:solidFill>
                  <a:schemeClr val="bg1">
                    <a:lumMod val="50000"/>
                  </a:schemeClr>
                </a:solidFill>
              </a:defRPr>
            </a:lvl1pPr>
          </a:lstStyle>
          <a:p>
            <a:pPr>
              <a:defRPr/>
            </a:pPr>
            <a:fld id="{76F04BF1-2421-4B87-9D3B-4CE200B1E0D4}" type="slidenum">
              <a:rPr lang="en-US"/>
              <a:pPr>
                <a:defRPr/>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CCC122-DBC5-4662-ADE7-E90384C8C0F0}"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3F329F-550A-4B39-8043-2B07BA3090E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A13E9A3-087D-4C2B-ACAE-57EC6D05CD10}"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FAA24EC-F413-4E74-BBC7-4B8A157DAABB}"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11DCAC-A04D-4864-B838-9DF2A3DB39AB}"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2B6E9F-112B-4B93-866C-04963C49C83D}"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889B09-BDDB-4731-9CE6-FB7290662C39}"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F5574F4-43EA-4AB7-8006-0862DA29D8B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wise-uranium.org/uod.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4648200" y="1726551"/>
            <a:ext cx="4191000" cy="1684590"/>
          </a:xfrm>
          <a:prstGeom prst="rect">
            <a:avLst/>
          </a:prstGeom>
          <a:solidFill>
            <a:srgbClr val="FFFFFF"/>
          </a:solidFill>
          <a:ln w="9525">
            <a:noFill/>
            <a:miter lim="800000"/>
            <a:headEnd/>
            <a:tailEnd/>
          </a:ln>
          <a:effectLst/>
        </p:spPr>
        <p:txBody>
          <a:bodyPr wrap="square" lIns="83338" tIns="41669" rIns="83338" bIns="41669">
            <a:spAutoFit/>
          </a:bodyPr>
          <a:lstStyle/>
          <a:p>
            <a:pPr algn="ctr" eaLnBrk="0" fontAlgn="auto" hangingPunct="0">
              <a:spcBef>
                <a:spcPts val="0"/>
              </a:spcBef>
              <a:spcAft>
                <a:spcPts val="0"/>
              </a:spcAft>
              <a:defRPr/>
            </a:pPr>
            <a:r>
              <a:rPr lang="en-US" sz="2800" b="1" kern="0" dirty="0" smtClean="0">
                <a:solidFill>
                  <a:srgbClr val="0070C0"/>
                </a:solidFill>
                <a:cs typeface="+mn-cs"/>
              </a:rPr>
              <a:t>Nuclear Fuel Cycle Overview</a:t>
            </a:r>
          </a:p>
          <a:p>
            <a:pPr algn="ctr" eaLnBrk="0" fontAlgn="auto" hangingPunct="0">
              <a:spcBef>
                <a:spcPts val="0"/>
              </a:spcBef>
              <a:spcAft>
                <a:spcPts val="0"/>
              </a:spcAft>
              <a:defRPr/>
            </a:pPr>
            <a:endParaRPr lang="en-US" sz="2400" kern="0" dirty="0" smtClean="0">
              <a:solidFill>
                <a:sysClr val="windowText" lastClr="000000"/>
              </a:solidFill>
              <a:effectLst>
                <a:outerShdw blurRad="38100" dist="38100" dir="2700000" algn="tl">
                  <a:srgbClr val="C0C0C0"/>
                </a:outerShdw>
              </a:effectLst>
              <a:cs typeface="+mn-cs"/>
            </a:endParaRPr>
          </a:p>
          <a:p>
            <a:pPr algn="ctr" eaLnBrk="0" fontAlgn="auto" hangingPunct="0">
              <a:spcBef>
                <a:spcPts val="0"/>
              </a:spcBef>
              <a:spcAft>
                <a:spcPts val="0"/>
              </a:spcAft>
              <a:defRPr/>
            </a:pPr>
            <a:r>
              <a:rPr lang="en-US" sz="2400" kern="0" dirty="0" smtClean="0">
                <a:solidFill>
                  <a:sysClr val="windowText" lastClr="000000"/>
                </a:solidFill>
                <a:effectLst>
                  <a:outerShdw blurRad="38100" dist="38100" dir="2700000" algn="tl">
                    <a:srgbClr val="C0C0C0"/>
                  </a:outerShdw>
                </a:effectLst>
                <a:cs typeface="+mn-cs"/>
              </a:rPr>
              <a:t>LTC Buck O’Day</a:t>
            </a:r>
            <a:endParaRPr lang="en-US" sz="2000" kern="0" dirty="0">
              <a:solidFill>
                <a:sysClr val="windowText" lastClr="000000"/>
              </a:solidFill>
              <a:effectLst>
                <a:outerShdw blurRad="38100" dist="38100" dir="2700000" algn="tl">
                  <a:srgbClr val="C0C0C0"/>
                </a:outerShdw>
              </a:effectLst>
              <a:cs typeface="+mn-cs"/>
            </a:endParaRPr>
          </a:p>
        </p:txBody>
      </p:sp>
      <p:sp>
        <p:nvSpPr>
          <p:cNvPr id="10" name="Text Box 2"/>
          <p:cNvSpPr txBox="1">
            <a:spLocks noChangeArrowheads="1"/>
          </p:cNvSpPr>
          <p:nvPr/>
        </p:nvSpPr>
        <p:spPr bwMode="auto">
          <a:xfrm>
            <a:off x="609600" y="330200"/>
            <a:ext cx="8153400" cy="777875"/>
          </a:xfrm>
          <a:prstGeom prst="rect">
            <a:avLst/>
          </a:prstGeom>
          <a:noFill/>
          <a:ln w="9525">
            <a:noFill/>
            <a:miter lim="800000"/>
            <a:headEnd/>
            <a:tailEnd/>
          </a:ln>
          <a:effectLst/>
        </p:spPr>
        <p:txBody>
          <a:bodyPr lIns="100303" tIns="50151" rIns="100303" bIns="50151">
            <a:spAutoFit/>
          </a:bodyPr>
          <a:lstStyle/>
          <a:p>
            <a:pPr defTabSz="1003300" fontAlgn="auto">
              <a:spcBef>
                <a:spcPts val="0"/>
              </a:spcBef>
              <a:spcAft>
                <a:spcPts val="0"/>
              </a:spcAft>
              <a:defRPr/>
            </a:pPr>
            <a:r>
              <a:rPr lang="en-US" sz="4400" b="1" dirty="0">
                <a:solidFill>
                  <a:srgbClr val="000066"/>
                </a:solidFill>
                <a:effectLst>
                  <a:outerShdw blurRad="38100" dist="38100" dir="2700000" algn="tl">
                    <a:srgbClr val="C0C0C0"/>
                  </a:outerShdw>
                </a:effectLst>
                <a:latin typeface="+mn-lt"/>
                <a:cs typeface="+mn-cs"/>
              </a:rPr>
              <a:t>Air Force Institute of Technology</a:t>
            </a:r>
            <a:endParaRPr lang="en-US" sz="4400" b="1" dirty="0">
              <a:effectLst>
                <a:outerShdw blurRad="38100" dist="38100" dir="2700000" algn="tl">
                  <a:srgbClr val="C0C0C0"/>
                </a:outerShdw>
              </a:effectLst>
              <a:latin typeface="+mn-lt"/>
              <a:cs typeface="+mn-cs"/>
            </a:endParaRPr>
          </a:p>
        </p:txBody>
      </p:sp>
      <p:pic>
        <p:nvPicPr>
          <p:cNvPr id="3076" name="Picture 3"/>
          <p:cNvPicPr>
            <a:picLocks noChangeAspect="1" noChangeArrowheads="1"/>
          </p:cNvPicPr>
          <p:nvPr/>
        </p:nvPicPr>
        <p:blipFill>
          <a:blip r:embed="rId3" cstate="print"/>
          <a:srcRect l="1755" r="-2144" b="-21831"/>
          <a:stretch>
            <a:fillRect/>
          </a:stretch>
        </p:blipFill>
        <p:spPr bwMode="auto">
          <a:xfrm>
            <a:off x="331788" y="2138363"/>
            <a:ext cx="4319587" cy="3627437"/>
          </a:xfrm>
          <a:prstGeom prst="rect">
            <a:avLst/>
          </a:prstGeom>
          <a:solidFill>
            <a:schemeClr val="bg1"/>
          </a:solidFill>
          <a:ln w="9525">
            <a:noFill/>
            <a:miter lim="800000"/>
            <a:headEnd/>
            <a:tailEnd/>
          </a:ln>
        </p:spPr>
      </p:pic>
      <p:pic>
        <p:nvPicPr>
          <p:cNvPr id="3077" name="Picture 6" descr="shield"/>
          <p:cNvPicPr>
            <a:picLocks noChangeAspect="1" noChangeArrowheads="1"/>
          </p:cNvPicPr>
          <p:nvPr/>
        </p:nvPicPr>
        <p:blipFill>
          <a:blip r:embed="rId4" cstate="print"/>
          <a:srcRect/>
          <a:stretch>
            <a:fillRect/>
          </a:stretch>
        </p:blipFill>
        <p:spPr bwMode="auto">
          <a:xfrm>
            <a:off x="1936750" y="2051050"/>
            <a:ext cx="1031875" cy="1154113"/>
          </a:xfrm>
          <a:prstGeom prst="rect">
            <a:avLst/>
          </a:prstGeom>
          <a:noFill/>
          <a:ln w="9525">
            <a:noFill/>
            <a:miter lim="800000"/>
            <a:headEnd/>
            <a:tailEnd/>
          </a:ln>
        </p:spPr>
      </p:pic>
      <p:pic>
        <p:nvPicPr>
          <p:cNvPr id="3078" name="Picture 17"/>
          <p:cNvPicPr>
            <a:picLocks noChangeAspect="1" noChangeArrowheads="1"/>
          </p:cNvPicPr>
          <p:nvPr/>
        </p:nvPicPr>
        <p:blipFill>
          <a:blip r:embed="rId5" cstate="print"/>
          <a:srcRect/>
          <a:stretch>
            <a:fillRect/>
          </a:stretch>
        </p:blipFill>
        <p:spPr bwMode="auto">
          <a:xfrm>
            <a:off x="63500" y="6183313"/>
            <a:ext cx="9004300" cy="565150"/>
          </a:xfrm>
          <a:prstGeom prst="rect">
            <a:avLst/>
          </a:prstGeom>
          <a:noFill/>
          <a:ln w="9525">
            <a:noFill/>
            <a:miter lim="800000"/>
            <a:headEnd/>
            <a:tailEnd/>
          </a:ln>
        </p:spPr>
      </p:pic>
      <p:sp>
        <p:nvSpPr>
          <p:cNvPr id="3079" name="Text Box 4"/>
          <p:cNvSpPr txBox="1">
            <a:spLocks noChangeArrowheads="1"/>
          </p:cNvSpPr>
          <p:nvPr/>
        </p:nvSpPr>
        <p:spPr bwMode="auto">
          <a:xfrm>
            <a:off x="514350" y="5715000"/>
            <a:ext cx="8099425" cy="400050"/>
          </a:xfrm>
          <a:prstGeom prst="rect">
            <a:avLst/>
          </a:prstGeom>
          <a:noFill/>
          <a:ln w="9525">
            <a:noFill/>
            <a:miter lim="800000"/>
            <a:headEnd/>
            <a:tailEnd/>
          </a:ln>
        </p:spPr>
        <p:txBody>
          <a:bodyPr lIns="91416" tIns="45708" rIns="91416" bIns="45708">
            <a:spAutoFit/>
          </a:bodyPr>
          <a:lstStyle/>
          <a:p>
            <a:pPr algn="ctr" eaLnBrk="0" hangingPunct="0"/>
            <a:r>
              <a:rPr lang="en-US" sz="2000" b="1" i="1">
                <a:latin typeface="Calibri" pitchFamily="34" charset="0"/>
              </a:rPr>
              <a:t>E d u c a t i n g   t h e   W o r l d ’s   B e s t  M i l i t a r y</a:t>
            </a:r>
          </a:p>
        </p:txBody>
      </p:sp>
      <p:sp>
        <p:nvSpPr>
          <p:cNvPr id="15" name="Text Box 2"/>
          <p:cNvSpPr txBox="1">
            <a:spLocks noChangeArrowheads="1"/>
          </p:cNvSpPr>
          <p:nvPr/>
        </p:nvSpPr>
        <p:spPr bwMode="auto">
          <a:xfrm>
            <a:off x="368300" y="1054100"/>
            <a:ext cx="8153400" cy="469900"/>
          </a:xfrm>
          <a:prstGeom prst="rect">
            <a:avLst/>
          </a:prstGeom>
          <a:noFill/>
          <a:ln w="9525">
            <a:noFill/>
            <a:miter lim="800000"/>
            <a:headEnd/>
            <a:tailEnd/>
          </a:ln>
          <a:effectLst/>
        </p:spPr>
        <p:txBody>
          <a:bodyPr lIns="100303" tIns="50151" rIns="100303" bIns="50151">
            <a:spAutoFit/>
          </a:bodyPr>
          <a:lstStyle/>
          <a:p>
            <a:pPr algn="ctr" defTabSz="1003300" fontAlgn="auto">
              <a:spcBef>
                <a:spcPts val="0"/>
              </a:spcBef>
              <a:spcAft>
                <a:spcPts val="0"/>
              </a:spcAft>
              <a:defRPr/>
            </a:pPr>
            <a:r>
              <a:rPr lang="en-US" sz="2400" b="1" dirty="0">
                <a:solidFill>
                  <a:srgbClr val="000066"/>
                </a:solidFill>
                <a:effectLst>
                  <a:outerShdw blurRad="38100" dist="38100" dir="2700000" algn="tl">
                    <a:srgbClr val="C0C0C0"/>
                  </a:outerShdw>
                </a:effectLst>
                <a:latin typeface="+mn-lt"/>
                <a:cs typeface="+mn-cs"/>
              </a:rPr>
              <a:t>NENG 791 – Proliferation of Weapons of Mass Destruction</a:t>
            </a:r>
            <a:endParaRPr lang="en-US" sz="2400" b="1" dirty="0">
              <a:effectLst>
                <a:outerShdw blurRad="38100" dist="38100" dir="2700000" algn="tl">
                  <a:srgbClr val="C0C0C0"/>
                </a:outerShdw>
              </a:effectLst>
              <a:latin typeface="+mn-lt"/>
              <a:cs typeface="+mn-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08.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09.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10.jpg"/>
          <p:cNvPicPr>
            <a:picLocks noGrp="1" noChangeAspect="1"/>
          </p:cNvPicPr>
          <p:nvPr isPhoto="1"/>
        </p:nvPicPr>
        <p:blipFill>
          <a:blip r:embed="rId3" cstate="print">
            <a:lum/>
          </a:blip>
          <a:srcRect b="33333"/>
          <a:stretch>
            <a:fillRect/>
          </a:stretch>
        </p:blipFill>
        <p:spPr>
          <a:xfrm>
            <a:off x="0" y="0"/>
            <a:ext cx="9144000" cy="4572000"/>
          </a:xfrm>
          <a:prstGeom prst="rect">
            <a:avLst/>
          </a:prstGeom>
          <a:noFill/>
          <a:ln>
            <a:noFill/>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11.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12.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13.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14.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15.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16.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17.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02.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
        <p:nvSpPr>
          <p:cNvPr id="3" name="TextBox 2"/>
          <p:cNvSpPr txBox="1"/>
          <p:nvPr/>
        </p:nvSpPr>
        <p:spPr>
          <a:xfrm>
            <a:off x="228600" y="5044190"/>
            <a:ext cx="8839200" cy="1477328"/>
          </a:xfrm>
          <a:prstGeom prst="rect">
            <a:avLst/>
          </a:prstGeom>
          <a:noFill/>
        </p:spPr>
        <p:txBody>
          <a:bodyPr wrap="square" rtlCol="0">
            <a:spAutoFit/>
          </a:bodyPr>
          <a:lstStyle/>
          <a:p>
            <a:r>
              <a:rPr lang="en-US" b="1" dirty="0" smtClean="0">
                <a:solidFill>
                  <a:srgbClr val="0000FF"/>
                </a:solidFill>
              </a:rPr>
              <a:t>Note the shaded slides (like this one) were taken from a series of courses developed by an academic collaboration (MIT, PSU, &amp; Texas A&amp;M) with funding from the NNSA through the Global Threat Reduction Initiative to provide exportable nuclear security related courses to academic institutions for integration in their nuclear science and engineering programs.</a:t>
            </a:r>
            <a:endParaRPr lang="en-US" b="1" dirty="0">
              <a:solidFill>
                <a:srgbClr val="0000FF"/>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18.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19.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20.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21.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22.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23.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24.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25.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26.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27.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03.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28.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29.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30.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31.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32.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33.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34.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35.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36.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37.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04.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38.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39.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40.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41.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42.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43.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 you understand?  Can you explain? Can you estimate?</a:t>
            </a:r>
            <a:endParaRPr lang="en-US" dirty="0"/>
          </a:p>
        </p:txBody>
      </p:sp>
      <p:sp>
        <p:nvSpPr>
          <p:cNvPr id="3" name="Content Placeholder 2"/>
          <p:cNvSpPr>
            <a:spLocks noGrp="1"/>
          </p:cNvSpPr>
          <p:nvPr>
            <p:ph idx="1"/>
          </p:nvPr>
        </p:nvSpPr>
        <p:spPr/>
        <p:txBody>
          <a:bodyPr>
            <a:normAutofit/>
          </a:bodyPr>
          <a:lstStyle/>
          <a:p>
            <a:r>
              <a:rPr lang="en-US" dirty="0" smtClean="0"/>
              <a:t>(1) Can you describe the civilian nuclear fuel cycle?</a:t>
            </a:r>
          </a:p>
          <a:p>
            <a:r>
              <a:rPr lang="en-US" dirty="0" smtClean="0"/>
              <a:t>(2) Can you describe the Fuel Cycle and Proliferation Pathways?</a:t>
            </a:r>
          </a:p>
          <a:p>
            <a:r>
              <a:rPr lang="en-US" dirty="0" smtClean="0"/>
              <a:t>(3) How do two enrichment facilities rated for the same number of SWUs end up with very different enrichment results?</a:t>
            </a:r>
          </a:p>
          <a:p>
            <a:r>
              <a:rPr lang="en-US" dirty="0" smtClean="0"/>
              <a:t>(4) How many SWU fuels are needed for a 1 GW(e) LWR for one year?</a:t>
            </a:r>
          </a:p>
          <a:p>
            <a:r>
              <a:rPr lang="en-US" dirty="0" smtClean="0"/>
              <a:t>(5) How many SWU to produce 1 kg of 90% HEU from ~ 200 kg of natural Uranium?</a:t>
            </a:r>
          </a:p>
          <a:p>
            <a:r>
              <a:rPr lang="en-US" dirty="0" smtClean="0"/>
              <a:t>(6) What is a stage and a cascade?  What are their functions?</a:t>
            </a:r>
          </a:p>
          <a:p>
            <a:r>
              <a:rPr lang="en-US" dirty="0" smtClean="0"/>
              <a:t>(7) Can you describe the similarities and differences of the U and </a:t>
            </a:r>
            <a:r>
              <a:rPr lang="en-US" dirty="0" err="1" smtClean="0"/>
              <a:t>Pu</a:t>
            </a:r>
            <a:r>
              <a:rPr lang="en-US" dirty="0" smtClean="0"/>
              <a:t> pathways?</a:t>
            </a:r>
          </a:p>
        </p:txBody>
      </p:sp>
    </p:spTree>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05.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Uranium Ore Processing</a:t>
            </a:r>
            <a:br>
              <a:rPr lang="en-US" dirty="0" smtClean="0"/>
            </a:br>
            <a:r>
              <a:rPr lang="en-US" sz="1600" dirty="0" smtClean="0"/>
              <a:t>(1 of 2)</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5</a:t>
            </a:fld>
            <a:endParaRPr lang="en-US" dirty="0"/>
          </a:p>
        </p:txBody>
      </p:sp>
      <p:sp>
        <p:nvSpPr>
          <p:cNvPr id="5" name="TextBox 4">
            <a:hlinkClick r:id="rId3"/>
          </p:cNvPr>
          <p:cNvSpPr txBox="1"/>
          <p:nvPr/>
        </p:nvSpPr>
        <p:spPr>
          <a:xfrm>
            <a:off x="2286000" y="6324600"/>
            <a:ext cx="5029200" cy="369332"/>
          </a:xfrm>
          <a:prstGeom prst="rect">
            <a:avLst/>
          </a:prstGeom>
          <a:noFill/>
        </p:spPr>
        <p:txBody>
          <a:bodyPr wrap="square" rtlCol="0">
            <a:spAutoFit/>
          </a:bodyPr>
          <a:lstStyle/>
          <a:p>
            <a:pPr algn="ctr"/>
            <a:r>
              <a:rPr lang="en-US" u="sng" dirty="0">
                <a:solidFill>
                  <a:srgbClr val="0070C0"/>
                </a:solidFill>
                <a:latin typeface="+mj-lt"/>
              </a:rPr>
              <a:t>http://</a:t>
            </a:r>
            <a:r>
              <a:rPr lang="en-US" u="sng" dirty="0" smtClean="0">
                <a:solidFill>
                  <a:srgbClr val="0070C0"/>
                </a:solidFill>
                <a:latin typeface="+mj-lt"/>
              </a:rPr>
              <a:t>www.wise-uranium.org/uod.html</a:t>
            </a:r>
            <a:endParaRPr lang="en-US" u="sng" dirty="0">
              <a:solidFill>
                <a:srgbClr val="0070C0"/>
              </a:solidFill>
              <a:latin typeface="+mj-lt"/>
            </a:endParaRPr>
          </a:p>
        </p:txBody>
      </p:sp>
      <p:sp>
        <p:nvSpPr>
          <p:cNvPr id="6" name="TextBox 5"/>
          <p:cNvSpPr txBox="1"/>
          <p:nvPr/>
        </p:nvSpPr>
        <p:spPr>
          <a:xfrm>
            <a:off x="2549449" y="1230351"/>
            <a:ext cx="4042453" cy="461665"/>
          </a:xfrm>
          <a:prstGeom prst="rect">
            <a:avLst/>
          </a:prstGeom>
          <a:noFill/>
        </p:spPr>
        <p:txBody>
          <a:bodyPr wrap="none" rtlCol="0">
            <a:spAutoFit/>
          </a:bodyPr>
          <a:lstStyle/>
          <a:p>
            <a:pPr algn="ctr"/>
            <a:r>
              <a:rPr lang="en-US" sz="2400" b="1" dirty="0" smtClean="0">
                <a:latin typeface="+mj-lt"/>
              </a:rPr>
              <a:t>World Uranium Ore Resources</a:t>
            </a:r>
            <a:endParaRPr lang="en-US" sz="2400" b="1" dirty="0">
              <a:latin typeface="+mj-lt"/>
            </a:endParaRPr>
          </a:p>
        </p:txBody>
      </p:sp>
      <p:pic>
        <p:nvPicPr>
          <p:cNvPr id="7" name="Picture 6" descr="4-1 World Uranium Ore.bmp"/>
          <p:cNvPicPr>
            <a:picLocks noChangeAspect="1"/>
          </p:cNvPicPr>
          <p:nvPr/>
        </p:nvPicPr>
        <p:blipFill>
          <a:blip r:embed="rId4" cstate="print"/>
          <a:stretch>
            <a:fillRect/>
          </a:stretch>
        </p:blipFill>
        <p:spPr>
          <a:xfrm>
            <a:off x="1371600" y="1243641"/>
            <a:ext cx="6542246" cy="5049203"/>
          </a:xfrm>
          <a:prstGeom prst="rect">
            <a:avLst/>
          </a:prstGeom>
        </p:spPr>
      </p:pic>
    </p:spTree>
    <p:extLst>
      <p:ext uri="{BB962C8B-B14F-4D97-AF65-F5344CB8AC3E}">
        <p14:creationId xmlns:p14="http://schemas.microsoft.com/office/powerpoint/2010/main" val="423391545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03S FuelCycleEnrichmentv2_Page_06.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Mining and milling of natural uranium into yellowcake</a:t>
            </a:r>
          </a:p>
          <a:p>
            <a:pPr lvl="1"/>
            <a:r>
              <a:rPr lang="en-US" dirty="0" smtClean="0"/>
              <a:t>Natural uranium contains only 0.7%  U</a:t>
            </a:r>
            <a:r>
              <a:rPr lang="en-US" baseline="30000" dirty="0" smtClean="0"/>
              <a:t>235 </a:t>
            </a:r>
            <a:r>
              <a:rPr lang="en-US" dirty="0" smtClean="0"/>
              <a:t>  </a:t>
            </a:r>
          </a:p>
          <a:p>
            <a:pPr lvl="1"/>
            <a:r>
              <a:rPr lang="en-US" dirty="0" smtClean="0"/>
              <a:t>Crushed and dissolved using sulfuric acid</a:t>
            </a:r>
          </a:p>
          <a:p>
            <a:pPr lvl="1"/>
            <a:r>
              <a:rPr lang="en-US" dirty="0" smtClean="0"/>
              <a:t>Solvent extraction or ion exchange</a:t>
            </a:r>
          </a:p>
          <a:p>
            <a:pPr lvl="1"/>
            <a:r>
              <a:rPr lang="en-US" dirty="0" smtClean="0"/>
              <a:t>Treatment with ammonia</a:t>
            </a:r>
          </a:p>
          <a:p>
            <a:pPr lvl="1"/>
            <a:r>
              <a:rPr lang="en-US" dirty="0" smtClean="0"/>
              <a:t>Heating and desiccation yields U</a:t>
            </a:r>
            <a:r>
              <a:rPr lang="en-US" baseline="-25000" dirty="0" smtClean="0"/>
              <a:t>3</a:t>
            </a:r>
            <a:r>
              <a:rPr lang="en-US" dirty="0" smtClean="0"/>
              <a:t>O</a:t>
            </a:r>
            <a:r>
              <a:rPr lang="en-US" baseline="-25000" dirty="0" smtClean="0"/>
              <a:t>8</a:t>
            </a:r>
            <a:r>
              <a:rPr lang="en-US" dirty="0" smtClean="0"/>
              <a:t>  (yellowcake)</a:t>
            </a:r>
          </a:p>
          <a:p>
            <a:r>
              <a:rPr lang="en-US" dirty="0" smtClean="0"/>
              <a:t>Conversion of yellowcake into UF</a:t>
            </a:r>
            <a:r>
              <a:rPr lang="en-US" baseline="-25000" dirty="0" smtClean="0"/>
              <a:t>6</a:t>
            </a:r>
            <a:endParaRPr lang="en-US" dirty="0" smtClean="0"/>
          </a:p>
          <a:p>
            <a:pPr lvl="1"/>
            <a:r>
              <a:rPr lang="en-US" dirty="0" smtClean="0"/>
              <a:t>Yellowcake heated to produce UO</a:t>
            </a:r>
            <a:r>
              <a:rPr lang="en-US" baseline="-25000" dirty="0" smtClean="0"/>
              <a:t>2</a:t>
            </a:r>
          </a:p>
          <a:p>
            <a:pPr lvl="1"/>
            <a:r>
              <a:rPr lang="en-US" dirty="0" smtClean="0"/>
              <a:t>Reactions with hydrogen fluoride to produce </a:t>
            </a:r>
            <a:r>
              <a:rPr lang="en-US" dirty="0"/>
              <a:t>UF</a:t>
            </a:r>
            <a:r>
              <a:rPr lang="en-US" baseline="-25000" dirty="0"/>
              <a:t>6 </a:t>
            </a:r>
            <a:r>
              <a:rPr lang="en-US" baseline="-25000" dirty="0" smtClean="0"/>
              <a:t> </a:t>
            </a:r>
            <a:r>
              <a:rPr lang="en-US" dirty="0" smtClean="0"/>
              <a:t>(hex) </a:t>
            </a:r>
          </a:p>
          <a:p>
            <a:r>
              <a:rPr lang="en-US" dirty="0" smtClean="0"/>
              <a:t>Enrichment of UF</a:t>
            </a:r>
            <a:r>
              <a:rPr lang="en-US" baseline="-25000" dirty="0" smtClean="0"/>
              <a:t>6</a:t>
            </a:r>
            <a:endParaRPr lang="en-US" dirty="0"/>
          </a:p>
          <a:p>
            <a:r>
              <a:rPr lang="en-US" dirty="0" smtClean="0"/>
              <a:t>Fuel fabrication</a:t>
            </a:r>
          </a:p>
          <a:p>
            <a:r>
              <a:rPr lang="en-US" strike="sngStrike" dirty="0" smtClean="0"/>
              <a:t>Reprocessing</a:t>
            </a:r>
          </a:p>
          <a:p>
            <a:r>
              <a:rPr lang="en-US" strike="sngStrike" dirty="0" smtClean="0"/>
              <a:t>Storage</a:t>
            </a:r>
          </a:p>
          <a:p>
            <a:r>
              <a:rPr lang="en-US" strike="sngStrike" dirty="0" smtClean="0"/>
              <a:t>Disposal</a:t>
            </a:r>
          </a:p>
          <a:p>
            <a:pPr lvl="1"/>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7</a:t>
            </a:fld>
            <a:endParaRPr lang="en-US" dirty="0"/>
          </a:p>
        </p:txBody>
      </p:sp>
      <p:sp>
        <p:nvSpPr>
          <p:cNvPr id="7" name="Title 1"/>
          <p:cNvSpPr>
            <a:spLocks noGrp="1"/>
          </p:cNvSpPr>
          <p:nvPr>
            <p:ph type="title"/>
          </p:nvPr>
        </p:nvSpPr>
        <p:spPr/>
        <p:txBody>
          <a:bodyPr>
            <a:normAutofit/>
          </a:bodyPr>
          <a:lstStyle/>
          <a:p>
            <a:r>
              <a:rPr lang="en-US" dirty="0" smtClean="0"/>
              <a:t>Uranium Ore Processing</a:t>
            </a:r>
            <a:br>
              <a:rPr lang="en-US" dirty="0" smtClean="0"/>
            </a:br>
            <a:r>
              <a:rPr lang="en-US" sz="1600" dirty="0" smtClean="0"/>
              <a:t>(2 of 2)</a:t>
            </a:r>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2049" y="5302404"/>
            <a:ext cx="1345127" cy="1146048"/>
          </a:xfrm>
          <a:prstGeom prst="rect">
            <a:avLst/>
          </a:prstGeom>
        </p:spPr>
      </p:pic>
      <p:sp>
        <p:nvSpPr>
          <p:cNvPr id="12" name="Rounded Rectangle 11"/>
          <p:cNvSpPr/>
          <p:nvPr/>
        </p:nvSpPr>
        <p:spPr>
          <a:xfrm>
            <a:off x="5809785" y="2025804"/>
            <a:ext cx="2888166" cy="7620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effectLst>
                  <a:outerShdw blurRad="38100" dist="38100" dir="2700000" algn="tl">
                    <a:srgbClr val="000000">
                      <a:alpha val="43137"/>
                    </a:srgbClr>
                  </a:outerShdw>
                </a:effectLst>
              </a:rPr>
              <a:t>Export of yellowcake is not restricted by treaty</a:t>
            </a:r>
          </a:p>
        </p:txBody>
      </p:sp>
    </p:spTree>
    <p:extLst>
      <p:ext uri="{BB962C8B-B14F-4D97-AF65-F5344CB8AC3E}">
        <p14:creationId xmlns:p14="http://schemas.microsoft.com/office/powerpoint/2010/main" val="383640595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S FuelCycleEnrichmentv2_Page_07.jpg"/>
          <p:cNvPicPr>
            <a:picLocks noGrp="1" noChangeAspect="1"/>
          </p:cNvPicPr>
          <p:nvPr isPhoto="1"/>
        </p:nvPicPr>
        <p:blipFill>
          <a:blip r:embed="rId3" cstate="print">
            <a:lum/>
          </a:blip>
          <a:stretch>
            <a:fillRect/>
          </a:stretch>
        </p:blipFill>
        <p:spPr>
          <a:xfrm>
            <a:off x="0" y="0"/>
            <a:ext cx="9144000" cy="6858000"/>
          </a:xfrm>
          <a:prstGeom prst="rect">
            <a:avLst/>
          </a:prstGeom>
          <a:noFill/>
          <a:ln>
            <a:noFill/>
          </a:ln>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2749</Words>
  <Application>Microsoft Office PowerPoint</Application>
  <PresentationFormat>On-screen Show (4:3)</PresentationFormat>
  <Paragraphs>193</Paragraphs>
  <Slides>46</Slides>
  <Notes>46</Notes>
  <HiddenSlides>22</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PowerPoint Presentation</vt:lpstr>
      <vt:lpstr>PowerPoint Presentation</vt:lpstr>
      <vt:lpstr>PowerPoint Presentation</vt:lpstr>
      <vt:lpstr>PowerPoint Presentation</vt:lpstr>
      <vt:lpstr>PowerPoint Presentation</vt:lpstr>
      <vt:lpstr>Uranium Ore Processing (1 of 2)</vt:lpstr>
      <vt:lpstr>PowerPoint Presentation</vt:lpstr>
      <vt:lpstr>Uranium Ore Processing (2 of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 you understand?  Can you explain? Can you estimate?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2015-01-12T20:36:36Z</dcterms:created>
  <dcterms:modified xsi:type="dcterms:W3CDTF">2016-01-08T14:26:58Z</dcterms:modified>
</cp:coreProperties>
</file>